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7" r:id="rId3"/>
    <p:sldId id="259" r:id="rId4"/>
    <p:sldId id="263" r:id="rId5"/>
    <p:sldId id="264" r:id="rId6"/>
    <p:sldId id="265" r:id="rId7"/>
    <p:sldId id="271" r:id="rId8"/>
    <p:sldId id="267" r:id="rId9"/>
    <p:sldId id="270" r:id="rId10"/>
    <p:sldId id="277" r:id="rId11"/>
    <p:sldId id="278" r:id="rId12"/>
    <p:sldId id="279" r:id="rId13"/>
    <p:sldId id="274" r:id="rId14"/>
    <p:sldId id="273" r:id="rId15"/>
    <p:sldId id="276" r:id="rId16"/>
    <p:sldId id="280" r:id="rId17"/>
    <p:sldId id="268" r:id="rId18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angal" panose="02040503050203030202" pitchFamily="18" charset="0"/>
      <p:regular r:id="rId28"/>
      <p:bold r:id="rId29"/>
    </p:embeddedFont>
    <p:embeddedFont>
      <p:font typeface="Gill Sans MT" panose="020B0502020104020203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4FA1D-337F-4AC7-9EC9-AC9564314AF1}" type="datetimeFigureOut">
              <a:rPr lang="en-GB" smtClean="0"/>
              <a:t>30/06/2018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D7EA1-EB9A-4654-9A0F-44362BBCA5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4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4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D7EA1-EB9A-4654-9A0F-44362BBCA5F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9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6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6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1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4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6/30/2018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4.wmf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8" b="19206"/>
          <a:stretch/>
        </p:blipFill>
        <p:spPr>
          <a:xfrm>
            <a:off x="-616740" y="1124744"/>
            <a:ext cx="10304456" cy="47461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7353" y="0"/>
            <a:ext cx="9126647" cy="138996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b="1" dirty="0" smtClean="0">
                <a:solidFill>
                  <a:srgbClr val="111111"/>
                </a:solidFill>
                <a:latin typeface="Gill Sans MT"/>
              </a:rPr>
              <a:t>Determining penguin phenology</a:t>
            </a:r>
            <a:r>
              <a:rPr lang="en-US" sz="4400" b="1" dirty="0" smtClean="0">
                <a:solidFill>
                  <a:srgbClr val="111111"/>
                </a:solidFill>
                <a:latin typeface="Gill Sans MT"/>
              </a:rPr>
              <a:t> </a:t>
            </a:r>
          </a:p>
          <a:p>
            <a:pPr algn="l"/>
            <a:r>
              <a:rPr lang="en-US" sz="4400" b="1" dirty="0" smtClean="0">
                <a:solidFill>
                  <a:srgbClr val="111111"/>
                </a:solidFill>
                <a:latin typeface="Gill Sans MT"/>
              </a:rPr>
              <a:t>from </a:t>
            </a:r>
            <a:r>
              <a:rPr lang="en-US" sz="4400" b="1" dirty="0">
                <a:solidFill>
                  <a:srgbClr val="111111"/>
                </a:solidFill>
                <a:latin typeface="Gill Sans MT"/>
              </a:rPr>
              <a:t>a very large force sensor data set</a:t>
            </a:r>
            <a:endParaRPr lang="en-GB" sz="4400" b="1" i="0" dirty="0">
              <a:solidFill>
                <a:srgbClr val="111111"/>
              </a:solidFill>
              <a:effectLst/>
              <a:latin typeface="Gill Sans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12" y="5870917"/>
            <a:ext cx="9144000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Philipp </a:t>
            </a:r>
            <a:r>
              <a:rPr lang="en-US" sz="2800" b="1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Boersch-Supan </a:t>
            </a:r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British Trust for </a:t>
            </a:r>
            <a:r>
              <a:rPr lang="en-US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Ornithology               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</a:rPr>
              <a:t>@</a:t>
            </a:r>
            <a:r>
              <a:rPr lang="en-US" sz="2800" dirty="0" err="1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800" dirty="0" smtClean="0">
              <a:solidFill>
                <a:srgbClr val="00206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Helen Peat &amp; Phil </a:t>
            </a:r>
            <a:r>
              <a:rPr lang="en-US" sz="2400" b="1" dirty="0" err="1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Trathan</a:t>
            </a:r>
            <a:r>
              <a:rPr lang="en-US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British Antarctic Survey</a:t>
            </a:r>
            <a:endParaRPr lang="en-US" dirty="0">
              <a:solidFill>
                <a:srgbClr val="00206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594" y="199527"/>
            <a:ext cx="4612406" cy="3294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171"/>
            <a:ext cx="4612403" cy="3294575"/>
          </a:xfr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70005" y="-3441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Inter-annual variation in breeding/moult timing   </a:t>
            </a:r>
            <a:endParaRPr lang="en-GB" altLang="en-US" sz="2800" dirty="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0909" y="6581001"/>
            <a:ext cx="1923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Gill Sans MT" panose="020B0502020104020203" pitchFamily="34" charset="0"/>
              </a:rPr>
              <a:t>Boersch-Supan</a:t>
            </a:r>
            <a:r>
              <a:rPr lang="en-US" sz="1200" dirty="0" smtClean="0">
                <a:latin typeface="Gill Sans MT" panose="020B0502020104020203" pitchFamily="34" charset="0"/>
              </a:rPr>
              <a:t> et al. in prep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3745"/>
            <a:ext cx="9144000" cy="206994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1138520" y="2881789"/>
            <a:ext cx="489956" cy="98199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930339" y="2804475"/>
            <a:ext cx="104650" cy="105931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75059" y="2626656"/>
            <a:ext cx="214989" cy="13170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88734" y="2881789"/>
            <a:ext cx="1694254" cy="10619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854824" y="2954439"/>
            <a:ext cx="3334870" cy="9893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621166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Timing of breeding events less variable among years than timing of </a:t>
            </a:r>
            <a:r>
              <a:rPr lang="en-US" dirty="0" err="1" smtClean="0">
                <a:latin typeface="Gill Sans MT" charset="0"/>
                <a:ea typeface="Gill Sans MT" charset="0"/>
                <a:cs typeface="Gill Sans MT" charset="0"/>
              </a:rPr>
              <a:t>moult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/post-</a:t>
            </a:r>
            <a:r>
              <a:rPr lang="en-US" dirty="0" err="1" smtClean="0">
                <a:latin typeface="Gill Sans MT" charset="0"/>
                <a:ea typeface="Gill Sans MT" charset="0"/>
                <a:cs typeface="Gill Sans MT" charset="0"/>
              </a:rPr>
              <a:t>moult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 events </a:t>
            </a:r>
            <a:endParaRPr lang="en-US" dirty="0"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0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6" y="384190"/>
            <a:ext cx="6869205" cy="5542973"/>
          </a:xfrm>
          <a:prstGeom prst="rect">
            <a:avLst/>
          </a:prstGeom>
        </p:spPr>
      </p:pic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92556" y="-37056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Linking post-moult movement to prey abundance </a:t>
            </a:r>
            <a:endParaRPr lang="en-GB" altLang="en-US" sz="2800" dirty="0">
              <a:solidFill>
                <a:schemeClr val="tx1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3579" y="949065"/>
            <a:ext cx="1798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Gill Sans MT" charset="0"/>
                <a:ea typeface="Gill Sans MT" charset="0"/>
                <a:cs typeface="Gill Sans MT" charset="0"/>
              </a:rPr>
              <a:t>Inference approach:</a:t>
            </a:r>
          </a:p>
          <a:p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errors-in-variables </a:t>
            </a:r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GLMs</a:t>
            </a:r>
          </a:p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Bayesian estimation</a:t>
            </a:r>
          </a:p>
          <a:p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LOO-IC model selection</a:t>
            </a:r>
          </a:p>
          <a:p>
            <a:endParaRPr lang="en-US" sz="1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3579" y="3694644"/>
            <a:ext cx="2524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Neg. binomial hurdle model</a:t>
            </a:r>
          </a:p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Subject-level random effect</a:t>
            </a:r>
          </a:p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Bayesian estimation</a:t>
            </a:r>
          </a:p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LOO-IC model selection</a:t>
            </a:r>
            <a:endParaRPr lang="en-US" sz="1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556" y="5797773"/>
            <a:ext cx="90514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When pre-</a:t>
            </a:r>
            <a:r>
              <a:rPr lang="en-US" dirty="0" err="1">
                <a:latin typeface="Gill Sans MT" charset="0"/>
                <a:ea typeface="Gill Sans MT" charset="0"/>
                <a:cs typeface="Gill Sans MT" charset="0"/>
              </a:rPr>
              <a:t>moult</a:t>
            </a: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 feeding is good, more birds delay migration for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longer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Krill </a:t>
            </a: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abundance during brood-guard was not an informative predictor of 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post-</a:t>
            </a:r>
            <a:r>
              <a:rPr lang="en-US" dirty="0" err="1" smtClean="0">
                <a:latin typeface="Gill Sans MT" charset="0"/>
                <a:ea typeface="Gill Sans MT" charset="0"/>
                <a:cs typeface="Gill Sans MT" charset="0"/>
              </a:rPr>
              <a:t>moult</a:t>
            </a:r>
            <a:r>
              <a:rPr lang="en-US" dirty="0" smtClean="0">
                <a:latin typeface="Gill Sans MT" charset="0"/>
                <a:ea typeface="Gill Sans MT" charset="0"/>
                <a:cs typeface="Gill Sans MT" charset="0"/>
              </a:rPr>
              <a:t> activity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>Central place foraging may have energetic (thermoregulation) and/or social benefits </a:t>
            </a:r>
            <a:br>
              <a:rPr lang="en-US" dirty="0">
                <a:latin typeface="Gill Sans MT" charset="0"/>
                <a:ea typeface="Gill Sans MT" charset="0"/>
                <a:cs typeface="Gill Sans MT" charset="0"/>
              </a:rPr>
            </a:br>
            <a:r>
              <a:rPr lang="en-US" dirty="0">
                <a:latin typeface="Gill Sans MT" charset="0"/>
                <a:ea typeface="Gill Sans MT" charset="0"/>
                <a:cs typeface="Gill Sans MT" charset="0"/>
              </a:rPr>
              <a:t/>
            </a:r>
            <a:br>
              <a:rPr lang="en-US" dirty="0">
                <a:latin typeface="Gill Sans MT" charset="0"/>
                <a:ea typeface="Gill Sans MT" charset="0"/>
                <a:cs typeface="Gill Sans MT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 rot="5400000">
            <a:off x="3460735" y="3727468"/>
            <a:ext cx="1305782" cy="113982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0000" r="38949" b="15557"/>
          <a:stretch/>
        </p:blipFill>
        <p:spPr>
          <a:xfrm>
            <a:off x="7688215" y="3750949"/>
            <a:ext cx="1232763" cy="1305781"/>
          </a:xfrm>
          <a:prstGeom prst="rect">
            <a:avLst/>
          </a:prstGeom>
        </p:spPr>
      </p:pic>
      <p:pic>
        <p:nvPicPr>
          <p:cNvPr id="3074" name="Picture 2" descr="C:\Users\philipp.boerschsupan\AppData\Local\Microsoft\Windows\INetCache\IE\SKMV23XB\Database-postgre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92696"/>
            <a:ext cx="1488306" cy="210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2" y="3509207"/>
            <a:ext cx="1279884" cy="1484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369" y="5009537"/>
            <a:ext cx="225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Penguin Annotator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1821" y="1381416"/>
            <a:ext cx="338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Raw data (read-only </a:t>
            </a:r>
            <a:r>
              <a:rPr lang="en-GB" dirty="0" err="1" smtClean="0">
                <a:latin typeface="Gill Sans MT" panose="020B0502020104020203" pitchFamily="34" charset="0"/>
              </a:rPr>
              <a:t>psql</a:t>
            </a:r>
            <a:r>
              <a:rPr lang="en-GB" dirty="0" smtClean="0">
                <a:latin typeface="Gill Sans MT" panose="020B0502020104020203" pitchFamily="34" charset="0"/>
              </a:rPr>
              <a:t> tables)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80056" y="3048139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Gill Sans MT" panose="020B0502020104020203" pitchFamily="34" charset="0"/>
              </a:rPr>
              <a:t>RPostgres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2417573" y="3829875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097759" y="3679212"/>
            <a:ext cx="112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Reference dataset 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18807" y="4065198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latin typeface="Gill Sans MT" panose="020B0502020104020203" pitchFamily="34" charset="0"/>
              </a:rPr>
              <a:t>rucrdtw</a:t>
            </a:r>
            <a:endParaRPr lang="en-GB" b="1" dirty="0" smtClean="0">
              <a:latin typeface="Gill Sans MT" panose="020B0502020104020203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8663586">
            <a:off x="3131254" y="2591025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wn Arrow 19"/>
          <p:cNvSpPr/>
          <p:nvPr/>
        </p:nvSpPr>
        <p:spPr>
          <a:xfrm rot="2936414" flipH="1">
            <a:off x="1878128" y="2602399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own Arrow 20"/>
          <p:cNvSpPr/>
          <p:nvPr/>
        </p:nvSpPr>
        <p:spPr>
          <a:xfrm rot="16200000">
            <a:off x="5638932" y="3839085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247071" y="3459822"/>
            <a:ext cx="112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Classified crossings</a:t>
            </a:r>
            <a:endParaRPr lang="en-GB" dirty="0">
              <a:latin typeface="Gill Sans MT" panose="020B05020201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443081" y="4106153"/>
            <a:ext cx="654349" cy="457200"/>
            <a:chOff x="6536991" y="3144679"/>
            <a:chExt cx="654349" cy="4572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91" y="3144679"/>
              <a:ext cx="457200" cy="4572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140" y="3144679"/>
              <a:ext cx="457200" cy="4572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28" y="3905414"/>
            <a:ext cx="1104769" cy="11077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672404" y="3275156"/>
            <a:ext cx="20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Statistical models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858071" y="6381328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395536" y="-182882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MT" panose="020B0502020104020203" pitchFamily="34" charset="0"/>
              </a:rPr>
              <a:t>Workflow overview 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17407" y="2002772"/>
            <a:ext cx="318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“big data” but “small regression”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N = 6-8 years!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Left-Right Arrow 10"/>
          <p:cNvSpPr/>
          <p:nvPr/>
        </p:nvSpPr>
        <p:spPr>
          <a:xfrm rot="1188096">
            <a:off x="3995410" y="2441174"/>
            <a:ext cx="3544118" cy="321378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56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751" y="5589240"/>
            <a:ext cx="8865745" cy="86409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GB" sz="2300" dirty="0" smtClean="0">
                <a:latin typeface="Gill Sans MT" panose="020B0502020104020203" pitchFamily="34" charset="0"/>
              </a:rPr>
              <a:t>BAS </a:t>
            </a:r>
            <a:r>
              <a:rPr lang="en-GB" sz="2300" dirty="0" smtClean="0">
                <a:latin typeface="Gill Sans MT" panose="020B0502020104020203" pitchFamily="34" charset="0"/>
              </a:rPr>
              <a:t>engineers, data team &amp; field technicians</a:t>
            </a:r>
          </a:p>
          <a:p>
            <a:r>
              <a:rPr lang="en-GB" sz="2300" dirty="0" err="1" smtClean="0">
                <a:latin typeface="Gill Sans MT" panose="020B0502020104020203" pitchFamily="34" charset="0"/>
              </a:rPr>
              <a:t>rucrdtw</a:t>
            </a:r>
            <a:r>
              <a:rPr lang="en-GB" sz="2300" dirty="0" smtClean="0">
                <a:latin typeface="Gill Sans MT" panose="020B0502020104020203" pitchFamily="34" charset="0"/>
              </a:rPr>
              <a:t> reviewers &amp; users: </a:t>
            </a:r>
            <a:r>
              <a:rPr lang="en-GB" sz="2300" dirty="0" err="1" smtClean="0">
                <a:latin typeface="Gill Sans MT" panose="020B0502020104020203" pitchFamily="34" charset="0"/>
              </a:rPr>
              <a:t>Maëlle</a:t>
            </a:r>
            <a:r>
              <a:rPr lang="en-GB" sz="2300" dirty="0" smtClean="0">
                <a:latin typeface="Gill Sans MT" panose="020B0502020104020203" pitchFamily="34" charset="0"/>
              </a:rPr>
              <a:t> Salmon, Noam Ross, Florian </a:t>
            </a:r>
            <a:r>
              <a:rPr lang="en-GB" sz="2300" dirty="0" err="1" smtClean="0">
                <a:latin typeface="Gill Sans MT" panose="020B0502020104020203" pitchFamily="34" charset="0"/>
              </a:rPr>
              <a:t>Pfisterer</a:t>
            </a:r>
            <a:endParaRPr lang="en-GB" sz="2300" dirty="0"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3236" y="661177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BAS</a:t>
            </a:r>
            <a:endParaRPr lang="en-US" sz="1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0751" y="4846596"/>
            <a:ext cx="2239521" cy="5750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>
              <a:buClrTx/>
              <a:buFontTx/>
              <a:buNone/>
            </a:pPr>
            <a:r>
              <a:rPr lang="en-GB" altLang="en-US" sz="2800" b="1" dirty="0" smtClean="0">
                <a:latin typeface="Myriad Pro" panose="020B0503030403020204" pitchFamily="34" charset="0"/>
              </a:rPr>
              <a:t>Thank you to</a:t>
            </a:r>
            <a:endParaRPr lang="en-GB" altLang="en-US" sz="2800" dirty="0">
              <a:latin typeface="Myriad Pro" panose="020B05030304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96005" y="116632"/>
            <a:ext cx="531124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Thank you for listening!</a:t>
            </a:r>
            <a:endParaRPr lang="en-US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168" y="813376"/>
            <a:ext cx="6282816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http</a:t>
            </a:r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://pboesu.github.io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pboesu@gmail.com </a:t>
            </a:r>
            <a:endParaRPr lang="en-US" sz="2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 smtClean="0">
                <a:solidFill>
                  <a:schemeClr val="bg1"/>
                </a:solidFill>
                <a:latin typeface="Gill Sans MT" panose="020B0502020104020203" pitchFamily="34" charset="0"/>
              </a:rPr>
              <a:t>pboesu</a:t>
            </a:r>
            <a:endParaRPr lang="en-US" sz="20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244"/>
            <a:ext cx="9144000" cy="6531429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One of several results:           rush hour!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0909" y="6515720"/>
            <a:ext cx="1923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  <a:latin typeface="Gill Sans MT" panose="020B0502020104020203" pitchFamily="34" charset="0"/>
              </a:rPr>
              <a:t>Boersch-Supan</a:t>
            </a:r>
            <a:r>
              <a:rPr lang="en-US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et al. in prep</a:t>
            </a:r>
            <a:endParaRPr 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29177" y="151117"/>
            <a:ext cx="820546" cy="457200"/>
            <a:chOff x="7998693" y="4608389"/>
            <a:chExt cx="820546" cy="457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039" y="4608389"/>
              <a:ext cx="457200" cy="45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693" y="4608389"/>
              <a:ext cx="457200" cy="457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42" y="4608389"/>
              <a:ext cx="457200" cy="457200"/>
            </a:xfrm>
            <a:prstGeom prst="rect">
              <a:avLst/>
            </a:prstGeom>
          </p:spPr>
        </p:pic>
      </p:grpSp>
      <p:sp>
        <p:nvSpPr>
          <p:cNvPr id="10" name="Oval 9"/>
          <p:cNvSpPr/>
          <p:nvPr/>
        </p:nvSpPr>
        <p:spPr>
          <a:xfrm>
            <a:off x="3347864" y="1628800"/>
            <a:ext cx="2376264" cy="792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83868" y="5301208"/>
            <a:ext cx="2376264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638" y="0"/>
            <a:ext cx="10419276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850" y="139954"/>
            <a:ext cx="8209503" cy="684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>
              <a:buClrTx/>
              <a:buFontTx/>
              <a:buNone/>
            </a:pPr>
            <a:r>
              <a:rPr lang="en-GB" altLang="en-US" sz="2000" b="1" smtClean="0">
                <a:latin typeface="Myriad Pro" panose="020B0503030403020204" pitchFamily="34" charset="0"/>
              </a:rPr>
              <a:t>Penguins </a:t>
            </a:r>
            <a:r>
              <a:rPr lang="en-GB" altLang="en-US" sz="2000" b="1" dirty="0" smtClean="0">
                <a:latin typeface="Myriad Pro" panose="020B0503030403020204" pitchFamily="34" charset="0"/>
              </a:rPr>
              <a:t>modulate post-breeding phenology, but not breeding phenology in response to local prey availability.</a:t>
            </a:r>
            <a:endParaRPr lang="en-GB" altLang="en-US" sz="2000" b="1" dirty="0">
              <a:latin typeface="Myriad Pro" panose="020B05030304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3236" y="661177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BAS</a:t>
            </a:r>
            <a:endParaRPr lang="en-US" sz="1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50" y="1452902"/>
            <a:ext cx="6533361" cy="52909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270851" y="964708"/>
            <a:ext cx="8209503" cy="4059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>
              <a:buClrTx/>
              <a:buFontTx/>
              <a:buNone/>
            </a:pPr>
            <a:r>
              <a:rPr lang="en-GB" altLang="en-US" sz="2000" b="1" dirty="0" smtClean="0">
                <a:latin typeface="Myriad Pro" panose="020B0503030403020204" pitchFamily="34" charset="0"/>
              </a:rPr>
              <a:t>Bad news for breeding success if summer krill peak shifts permanently?</a:t>
            </a:r>
            <a:endParaRPr lang="en-GB" altLang="en-US" sz="2000" b="1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95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8495" r="50139" b="7157"/>
          <a:stretch/>
        </p:blipFill>
        <p:spPr bwMode="auto">
          <a:xfrm>
            <a:off x="747031" y="791325"/>
            <a:ext cx="7632848" cy="43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7504" y="5301208"/>
            <a:ext cx="8640960" cy="144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Gill Sans MT" panose="020B0502020104020203" pitchFamily="34" charset="0"/>
              </a:rPr>
              <a:t>Great experience: Fast, constructive, friendly, transparent</a:t>
            </a:r>
          </a:p>
          <a:p>
            <a:r>
              <a:rPr lang="en-GB" b="1" dirty="0" smtClean="0">
                <a:latin typeface="Gill Sans MT" panose="020B0502020104020203" pitchFamily="34" charset="0"/>
              </a:rPr>
              <a:t>Would recommend!</a:t>
            </a:r>
          </a:p>
          <a:p>
            <a:pPr marL="0" indent="0">
              <a:buNone/>
            </a:pPr>
            <a:endParaRPr lang="en-GB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60572"/>
            <a:ext cx="880797" cy="8807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840" y="116632"/>
            <a:ext cx="8658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Software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paper</a:t>
            </a:r>
            <a:r>
              <a:rPr lang="en-US" sz="2800" dirty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in JOSS                          </a:t>
            </a:r>
            <a:r>
              <a:rPr lang="en-US" sz="2800" b="1" dirty="0" smtClean="0">
                <a:solidFill>
                  <a:srgbClr val="002060"/>
                </a:solidFill>
                <a:latin typeface="Gill Sans MT" panose="020B0502020104020203" pitchFamily="34" charset="0"/>
              </a:rPr>
              <a:t>@</a:t>
            </a:r>
            <a:r>
              <a:rPr lang="en-US" sz="2800" b="1" dirty="0" err="1">
                <a:solidFill>
                  <a:srgbClr val="002060"/>
                </a:solidFill>
                <a:latin typeface="Gill Sans MT" panose="020B0502020104020203" pitchFamily="34" charset="0"/>
              </a:rPr>
              <a:t>JOSS_TheOJ</a:t>
            </a:r>
            <a:endParaRPr lang="en-US" sz="2800" b="1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endParaRPr lang="en-US" sz="2800" b="1" dirty="0">
              <a:solidFill>
                <a:srgbClr val="00206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797"/>
            <a:ext cx="9144000" cy="6197203"/>
          </a:xfrm>
          <a:prstGeom prst="rect">
            <a:avLst/>
          </a:prstGeom>
        </p:spPr>
      </p:pic>
      <p:sp>
        <p:nvSpPr>
          <p:cNvPr id="5" name="AutoShape 4" descr="Image result for alice bradley colorado"/>
          <p:cNvSpPr>
            <a:spLocks noChangeAspect="1" noChangeArrowheads="1"/>
          </p:cNvSpPr>
          <p:nvPr/>
        </p:nvSpPr>
        <p:spPr bwMode="auto">
          <a:xfrm>
            <a:off x="116681" y="1235299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7877" y="953327"/>
            <a:ext cx="3749993" cy="120032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6 </a:t>
            </a: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million breeding pairs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single largest seabird consumer of prey biomass (krill, </a:t>
            </a:r>
            <a:r>
              <a:rPr lang="en-US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lanternfish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populations strongly 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declining</a:t>
            </a:r>
            <a:endParaRPr lang="en-US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8691983" y="849453"/>
            <a:ext cx="72008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Image: BAS</a:t>
            </a:r>
            <a:endParaRPr lang="en-US" sz="75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53693" y="346100"/>
            <a:ext cx="8640762" cy="3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Study system:  </a:t>
            </a:r>
            <a:r>
              <a:rPr lang="en-GB" altLang="en-US" sz="2800" b="1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Macaroni </a:t>
            </a:r>
            <a:r>
              <a:rPr lang="en-GB" altLang="en-US" sz="2800" b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penguin </a:t>
            </a:r>
            <a:r>
              <a:rPr lang="en-GB" altLang="en-US" sz="2800" i="1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Eudyptes</a:t>
            </a:r>
            <a:r>
              <a:rPr lang="en-GB" altLang="en-US" sz="2800" i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GB" altLang="en-US" sz="2800" i="1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chrysolophus</a:t>
            </a:r>
            <a:r>
              <a:rPr lang="en-GB" altLang="en-US" sz="2800" i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8222" l="20750" r="42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10015" r="57392" b="11918"/>
          <a:stretch/>
        </p:blipFill>
        <p:spPr bwMode="auto">
          <a:xfrm>
            <a:off x="6858772" y="4437112"/>
            <a:ext cx="2249732" cy="231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8001677" y="5805264"/>
            <a:ext cx="386747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38756" y="6535016"/>
            <a:ext cx="10695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Gill Sans MT" panose="020B0502020104020203" pitchFamily="34" charset="0"/>
              </a:rPr>
              <a:t>@</a:t>
            </a:r>
            <a:r>
              <a:rPr lang="en-US" sz="1600" b="1" dirty="0" err="1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1600" b="1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9687" y="5808833"/>
            <a:ext cx="6501259" cy="923330"/>
          </a:xfrm>
          <a:prstGeom prst="rect">
            <a:avLst/>
          </a:prstGeom>
          <a:solidFill>
            <a:srgbClr val="FFFFFF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GB" altLang="en-US" b="1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Original motivation for data collection:</a:t>
            </a:r>
          </a:p>
          <a:p>
            <a:r>
              <a:rPr lang="en-GB" alt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Study body condition, foraging success, provisioning rates to better understand demographic rates</a:t>
            </a:r>
            <a:endParaRPr lang="en-GB" altLang="en-US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758" y="3050652"/>
            <a:ext cx="4987712" cy="3692077"/>
            <a:chOff x="56758" y="1885043"/>
            <a:chExt cx="4987712" cy="36920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8" y="1885043"/>
              <a:ext cx="4987712" cy="36920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357" y="5338255"/>
              <a:ext cx="1046662" cy="23886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1" b="55902"/>
          <a:stretch/>
        </p:blipFill>
        <p:spPr>
          <a:xfrm>
            <a:off x="5112299" y="1942149"/>
            <a:ext cx="4031701" cy="337600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58" y="758756"/>
            <a:ext cx="4987712" cy="2979017"/>
            <a:chOff x="559316" y="2746680"/>
            <a:chExt cx="4722876" cy="27999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3"/>
            <a:stretch/>
          </p:blipFill>
          <p:spPr>
            <a:xfrm>
              <a:off x="559316" y="2746680"/>
              <a:ext cx="4722876" cy="27999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482" y="5297689"/>
              <a:ext cx="1046662" cy="238865"/>
            </a:xfrm>
            <a:prstGeom prst="rect">
              <a:avLst/>
            </a:prstGeom>
          </p:spPr>
        </p:pic>
      </p:grpSp>
      <p:sp>
        <p:nvSpPr>
          <p:cNvPr id="11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The penguin weighbridge of the British Antarctic Survey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16775" y="6401082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1" t="50927" r="41007" b="-356"/>
          <a:stretch/>
        </p:blipFill>
        <p:spPr>
          <a:xfrm>
            <a:off x="4402052" y="864903"/>
            <a:ext cx="4641464" cy="3346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595" y="3823619"/>
            <a:ext cx="8252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(1) RFID read identifies individual</a:t>
            </a:r>
          </a:p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(2) Integrate force over time to get penguin mass</a:t>
            </a:r>
          </a:p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(3) Difference between outbound and inbound mass = meal mass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5" y="884363"/>
            <a:ext cx="4070199" cy="27934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3907" y="4895899"/>
            <a:ext cx="87639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accurate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mass requires high-frequency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sampling:</a:t>
            </a:r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50,000-80,000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crossings/season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= 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40 </a:t>
            </a:r>
            <a:r>
              <a:rPr lang="mr-IN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–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 60 million </a:t>
            </a: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raw data </a:t>
            </a: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points/season</a:t>
            </a:r>
          </a:p>
          <a:p>
            <a:endParaRPr lang="en-US" sz="2000" b="1" dirty="0" smtClean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  <a:p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Big data challenge at processing stage</a:t>
            </a:r>
            <a:endParaRPr lang="en-US" sz="2000" b="1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  <a:p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7501" y="6503968"/>
            <a:ext cx="2196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  <a:latin typeface="Gill Sans MT" panose="020B0502020104020203" pitchFamily="34" charset="0"/>
              </a:rPr>
              <a:t>Afanasyev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</a:rPr>
              <a:t> et al. 2015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 pitchFamily="34" charset="0"/>
              </a:rPr>
              <a:t>PLoS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</a:rPr>
              <a:t> ONE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Measurement principle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/>
          <a:stretch/>
        </p:blipFill>
        <p:spPr>
          <a:xfrm>
            <a:off x="4455982" y="913458"/>
            <a:ext cx="4446355" cy="248231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71706" y="3131676"/>
            <a:ext cx="35877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way too busy: 3 birds in succession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/>
          <a:stretch/>
        </p:blipFill>
        <p:spPr>
          <a:xfrm>
            <a:off x="72529" y="913458"/>
            <a:ext cx="4551292" cy="2482310"/>
          </a:xfrm>
        </p:spPr>
      </p:pic>
      <p:sp>
        <p:nvSpPr>
          <p:cNvPr id="41" name="TextBox 40"/>
          <p:cNvSpPr txBox="1"/>
          <p:nvPr/>
        </p:nvSpPr>
        <p:spPr>
          <a:xfrm>
            <a:off x="860254" y="3140514"/>
            <a:ext cx="32966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not busy enough: 1 standing bird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/>
          <a:stretch/>
        </p:blipFill>
        <p:spPr>
          <a:xfrm>
            <a:off x="72529" y="3435626"/>
            <a:ext cx="4411807" cy="24379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/>
          <a:stretch/>
        </p:blipFill>
        <p:spPr>
          <a:xfrm>
            <a:off x="4354060" y="3439278"/>
            <a:ext cx="4548277" cy="2437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59" y="1085086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5" y="3636255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37" y="1313686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44" y="1313686"/>
            <a:ext cx="457200" cy="4572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536991" y="2400159"/>
            <a:ext cx="654349" cy="457200"/>
            <a:chOff x="6536991" y="3144679"/>
            <a:chExt cx="654349" cy="45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91" y="3144679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140" y="3144679"/>
              <a:ext cx="457200" cy="45720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2" y="4867288"/>
            <a:ext cx="457200" cy="457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622496" y="4867288"/>
            <a:ext cx="654349" cy="457200"/>
            <a:chOff x="6659246" y="5012533"/>
            <a:chExt cx="654349" cy="457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246" y="5012533"/>
              <a:ext cx="457200" cy="4572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395" y="5012533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915594" y="4869572"/>
            <a:ext cx="820546" cy="457200"/>
            <a:chOff x="7998693" y="4608389"/>
            <a:chExt cx="820546" cy="4572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039" y="4608389"/>
              <a:ext cx="45720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693" y="4608389"/>
              <a:ext cx="457200" cy="457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42" y="4608389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097267" y="2400159"/>
            <a:ext cx="654349" cy="457200"/>
            <a:chOff x="8983964" y="1850509"/>
            <a:chExt cx="654349" cy="4572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964" y="1850509"/>
              <a:ext cx="457200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113" y="1850509"/>
              <a:ext cx="457200" cy="457200"/>
            </a:xfrm>
            <a:prstGeom prst="rect">
              <a:avLst/>
            </a:prstGeom>
          </p:spPr>
        </p:pic>
      </p:grpSp>
      <p:sp>
        <p:nvSpPr>
          <p:cNvPr id="33" name="Text Box 1"/>
          <p:cNvSpPr txBox="1">
            <a:spLocks noChangeArrowheads="1"/>
          </p:cNvSpPr>
          <p:nvPr/>
        </p:nvSpPr>
        <p:spPr bwMode="auto">
          <a:xfrm>
            <a:off x="132758" y="-292268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and, </a:t>
            </a:r>
            <a:r>
              <a:rPr lang="en-US" sz="28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penguins don’t play by the rules</a:t>
            </a:r>
            <a:r>
              <a:rPr lang="mr-IN" sz="28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…</a:t>
            </a:r>
            <a:endParaRPr 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27073" y="569478"/>
            <a:ext cx="28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design case: 1 walking bird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14568" y="548680"/>
            <a:ext cx="32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too busy: 3 birds in succession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816" y="580763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Multiple crossings account for c. 30% of crossing birds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Doesn’t interfere with tag detection </a:t>
            </a:r>
            <a:r>
              <a:rPr lang="en-US" i="1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per se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, but limits detection of directionality, </a:t>
            </a:r>
          </a:p>
          <a:p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    calculation of weights, assignment of weights to individuals</a:t>
            </a:r>
            <a:endParaRPr lang="en-US" dirty="0" smtClean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858071" y="6423554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08766"/>
            <a:ext cx="7886700" cy="619314"/>
          </a:xfrm>
        </p:spPr>
        <p:txBody>
          <a:bodyPr>
            <a:normAutofit/>
          </a:bodyPr>
          <a:lstStyle/>
          <a:p>
            <a:r>
              <a:rPr lang="en-GB" sz="2800" dirty="0" smtClean="0">
                <a:latin typeface="Gill Sans MT" panose="020B0502020104020203" pitchFamily="34" charset="0"/>
              </a:rPr>
              <a:t>Step 1: The penguin annotator (shiny + </a:t>
            </a:r>
            <a:r>
              <a:rPr lang="en-GB" sz="2800" dirty="0" err="1" smtClean="0">
                <a:latin typeface="Gill Sans MT" panose="020B0502020104020203" pitchFamily="34" charset="0"/>
              </a:rPr>
              <a:t>RPostgres</a:t>
            </a:r>
            <a:r>
              <a:rPr lang="en-GB" sz="2800" dirty="0" smtClean="0">
                <a:latin typeface="Gill Sans MT" panose="020B0502020104020203" pitchFamily="34" charset="0"/>
              </a:rPr>
              <a:t>)</a:t>
            </a:r>
            <a:endParaRPr lang="en-GB" sz="2800" dirty="0">
              <a:latin typeface="Gill Sans MT" panose="020B0502020104020203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28815" r="53174" b="24270"/>
          <a:stretch/>
        </p:blipFill>
        <p:spPr bwMode="auto">
          <a:xfrm>
            <a:off x="323528" y="1700808"/>
            <a:ext cx="8457590" cy="245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2708" y="4406301"/>
            <a:ext cx="7886700" cy="1686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Easy manual classification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and enumeration of penguins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but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50k+ files/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yr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 prohibitively time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intensive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Simple decision trees failed (drastic changes in body mass during season)</a:t>
            </a:r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  <a:ea typeface="Gill Sans MT" charset="0"/>
              <a:cs typeface="Gill Sans MT" charset="0"/>
            </a:endParaRPr>
          </a:p>
          <a:p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Need a classifier that has ‘time-series shape recognition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’ </a:t>
            </a:r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ea typeface="Gill Sans MT" charset="0"/>
              <a:cs typeface="Gill Sans MT" charset="0"/>
            </a:endParaRPr>
          </a:p>
          <a:p>
            <a:endParaRPr lang="en-GB" sz="2000" dirty="0" smtClean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6" y="75304"/>
            <a:ext cx="6912461" cy="76553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MT" panose="020B0502020104020203" pitchFamily="34" charset="0"/>
              </a:rPr>
              <a:t>Step 2: Dynamic Time Warping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4"/>
          <a:stretch/>
        </p:blipFill>
        <p:spPr>
          <a:xfrm>
            <a:off x="706813" y="946674"/>
            <a:ext cx="8265063" cy="4332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6056" y="5300799"/>
            <a:ext cx="3214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</a:rPr>
              <a:t>Rakthanmanon</a:t>
            </a:r>
            <a:r>
              <a:rPr lang="en-US" sz="1400" dirty="0">
                <a:solidFill>
                  <a:prstClr val="black"/>
                </a:solidFill>
              </a:rPr>
              <a:t> et al.</a:t>
            </a:r>
            <a:r>
              <a:rPr lang="en-US" sz="1400" dirty="0">
                <a:solidFill>
                  <a:prstClr val="black"/>
                </a:solidFill>
                <a:latin typeface="Gill Sans MT" panose="020B0502020104020203" pitchFamily="34" charset="0"/>
              </a:rPr>
              <a:t> 2012, Proc SIGKDD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36" y="545468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ill Sans MT" panose="020B0502020104020203" pitchFamily="34" charset="0"/>
              </a:rPr>
              <a:t>very good </a:t>
            </a:r>
            <a:r>
              <a:rPr lang="en-GB" dirty="0" smtClean="0">
                <a:latin typeface="Gill Sans MT" panose="020B0502020104020203" pitchFamily="34" charset="0"/>
              </a:rPr>
              <a:t>accuracy &gt;90%</a:t>
            </a:r>
            <a:endParaRPr lang="en-GB" dirty="0"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Gill Sans MT" panose="020B0502020104020203" pitchFamily="34" charset="0"/>
              </a:rPr>
              <a:t>too </a:t>
            </a:r>
            <a:r>
              <a:rPr lang="en-GB" b="1" dirty="0" smtClean="0">
                <a:latin typeface="Gill Sans MT" panose="020B0502020104020203" pitchFamily="34" charset="0"/>
              </a:rPr>
              <a:t>costly (~ 1 </a:t>
            </a:r>
            <a:r>
              <a:rPr lang="en-GB" b="1" dirty="0" smtClean="0">
                <a:latin typeface="Gill Sans MT" panose="020B0502020104020203" pitchFamily="34" charset="0"/>
              </a:rPr>
              <a:t>min) </a:t>
            </a:r>
            <a:r>
              <a:rPr lang="en-GB" b="1" dirty="0" smtClean="0">
                <a:latin typeface="Gill Sans MT" panose="020B0502020104020203" pitchFamily="34" charset="0"/>
              </a:rPr>
              <a:t>to compute </a:t>
            </a:r>
            <a:r>
              <a:rPr lang="en-GB" b="1" dirty="0" smtClean="0">
                <a:latin typeface="Gill Sans MT" panose="020B0502020104020203" pitchFamily="34" charset="0"/>
              </a:rPr>
              <a:t>&amp; compare full </a:t>
            </a:r>
            <a:r>
              <a:rPr lang="en-GB" b="1" dirty="0" smtClean="0">
                <a:latin typeface="Gill Sans MT" panose="020B0502020104020203" pitchFamily="34" charset="0"/>
              </a:rPr>
              <a:t>warping path for each crossing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568" y="4581128"/>
            <a:ext cx="85153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R bindings now implemented in </a:t>
            </a:r>
            <a:r>
              <a:rPr lang="en-US" sz="2000" dirty="0" err="1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rucrdtw</a:t>
            </a:r>
            <a:r>
              <a:rPr lang="en-US" sz="2000" dirty="0" smtClean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Could be of interest to accelerometer/acoustic data?!</a:t>
            </a:r>
            <a:endParaRPr lang="en-US" sz="2000" dirty="0">
              <a:latin typeface="Gill Sans MT" panose="020B0502020104020203" pitchFamily="34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</a:rPr>
              <a:t>single season of penguin crossings can now be classified in &lt;</a:t>
            </a: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1hr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i.e. counts, directions for statistical modelling</a:t>
            </a: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endParaRPr lang="en-GB" sz="2000" b="1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9925"/>
            <a:ext cx="4457477" cy="31839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536" y="685813"/>
            <a:ext cx="7886700" cy="2016224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Gill Sans MT" panose="020B0502020104020203" pitchFamily="34" charset="0"/>
              </a:rPr>
              <a:t>‘best match’ search, </a:t>
            </a:r>
            <a:r>
              <a:rPr lang="en-US" sz="2000" dirty="0" smtClean="0">
                <a:latin typeface="Gill Sans MT" panose="020B0502020104020203" pitchFamily="34" charset="0"/>
              </a:rPr>
              <a:t>exploits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early abandoning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on multiple levels</a:t>
            </a:r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2-3 orders of magnitude faster than naïve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DTW comparisons</a:t>
            </a:r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Open C++ source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available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from 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Rakthanmanon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 et al. 2012</a:t>
            </a:r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1520" y="-315416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latin typeface="Gill Sans MT" panose="020B0502020104020203" pitchFamily="34" charset="0"/>
              </a:rPr>
              <a:t>Ultrafast</a:t>
            </a:r>
            <a:r>
              <a:rPr lang="en-US" sz="2800" dirty="0" smtClean="0">
                <a:latin typeface="Gill Sans MT" panose="020B0502020104020203" pitchFamily="34" charset="0"/>
              </a:rPr>
              <a:t> Dynamic Time Warping to the rescue!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1353" y="6324452"/>
            <a:ext cx="350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  <a:latin typeface="Gill Sans MT" panose="020B0502020104020203" pitchFamily="34" charset="0"/>
              </a:rPr>
              <a:t>Rakthanmanon</a:t>
            </a:r>
            <a:r>
              <a:rPr lang="en-US" sz="1400" dirty="0">
                <a:solidFill>
                  <a:prstClr val="black"/>
                </a:solidFill>
                <a:latin typeface="Gill Sans MT" panose="020B0502020104020203" pitchFamily="34" charset="0"/>
              </a:rPr>
              <a:t> et al. 2012, Proc </a:t>
            </a:r>
            <a:r>
              <a:rPr lang="en-US" sz="14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SIGKDD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Boersch-Supan 2016, J Open Source Software</a:t>
            </a:r>
            <a:endParaRPr lang="en-US" sz="14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2920" y="6386007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89" y="817493"/>
            <a:ext cx="7659393" cy="5141665"/>
          </a:xfrm>
        </p:spPr>
      </p:pic>
      <p:sp>
        <p:nvSpPr>
          <p:cNvPr id="5" name="TextBox 4"/>
          <p:cNvSpPr txBox="1"/>
          <p:nvPr/>
        </p:nvSpPr>
        <p:spPr>
          <a:xfrm>
            <a:off x="298089" y="5959158"/>
            <a:ext cx="6406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ill Sans MT" charset="0"/>
                <a:ea typeface="Gill Sans MT" charset="0"/>
                <a:cs typeface="Gill Sans MT" charset="0"/>
              </a:rPr>
              <a:t>Phenological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 curves 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allow </a:t>
            </a:r>
            <a:r>
              <a:rPr lang="en-US" sz="2000" dirty="0" smtClean="0">
                <a:latin typeface="Gill Sans MT" charset="0"/>
                <a:ea typeface="Gill Sans MT" charset="0"/>
                <a:cs typeface="Gill Sans MT" charset="0"/>
              </a:rPr>
              <a:t>for missing data, overlap of events</a:t>
            </a:r>
            <a:endParaRPr lang="en-US" sz="20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80703" y="95031"/>
            <a:ext cx="276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Gill Sans MT" charset="0"/>
                <a:ea typeface="Gill Sans MT" charset="0"/>
                <a:cs typeface="Gill Sans MT" charset="0"/>
              </a:rPr>
              <a:t>Inference approach:</a:t>
            </a:r>
          </a:p>
          <a:p>
            <a:r>
              <a:rPr lang="en-US" sz="1200" dirty="0">
                <a:latin typeface="Gill Sans MT" charset="0"/>
                <a:ea typeface="Gill Sans MT" charset="0"/>
                <a:cs typeface="Gill Sans MT" charset="0"/>
              </a:rPr>
              <a:t>Gaussian mixture model </a:t>
            </a:r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expressed as hierarchical non-linear regression</a:t>
            </a:r>
          </a:p>
          <a:p>
            <a:r>
              <a:rPr lang="en-US" sz="1200" dirty="0" smtClean="0">
                <a:latin typeface="Gill Sans MT" charset="0"/>
                <a:ea typeface="Gill Sans MT" charset="0"/>
                <a:cs typeface="Gill Sans MT" charset="0"/>
              </a:rPr>
              <a:t>Bayesian estimation w/ informative priors</a:t>
            </a:r>
            <a:endParaRPr lang="en-US" sz="1200" dirty="0"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114829" y="86066"/>
            <a:ext cx="8640762" cy="605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2800" dirty="0" smtClean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rPr>
              <a:t>Quantifying event timing from daily counts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7111392" y="6359268"/>
            <a:ext cx="203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ill Sans MT" panose="020B0502020104020203" pitchFamily="34" charset="0"/>
              </a:rPr>
              <a:t>Linden et al. 2017, J Avian </a:t>
            </a:r>
            <a:r>
              <a:rPr lang="en-US" sz="1200" dirty="0" err="1" smtClean="0">
                <a:latin typeface="Gill Sans MT" panose="020B0502020104020203" pitchFamily="34" charset="0"/>
              </a:rPr>
              <a:t>Biol</a:t>
            </a:r>
            <a:endParaRPr lang="en-US" sz="1200" dirty="0" smtClean="0">
              <a:latin typeface="Gill Sans MT" panose="020B0502020104020203" pitchFamily="34" charset="0"/>
            </a:endParaRPr>
          </a:p>
          <a:p>
            <a:r>
              <a:rPr lang="en-US" sz="1200" dirty="0" err="1" smtClean="0">
                <a:latin typeface="Gill Sans MT" panose="020B0502020104020203" pitchFamily="34" charset="0"/>
              </a:rPr>
              <a:t>Boersch-Supan</a:t>
            </a:r>
            <a:r>
              <a:rPr lang="en-US" sz="1200" dirty="0" smtClean="0">
                <a:latin typeface="Gill Sans MT" panose="020B0502020104020203" pitchFamily="34" charset="0"/>
              </a:rPr>
              <a:t> et al. in prep</a:t>
            </a:r>
            <a:endParaRPr lang="en-US" sz="12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6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</TotalTime>
  <Words>684</Words>
  <Application>Microsoft Office PowerPoint</Application>
  <PresentationFormat>On-screen Show (4:3)</PresentationFormat>
  <Paragraphs>109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Consolas</vt:lpstr>
      <vt:lpstr>Calibri</vt:lpstr>
      <vt:lpstr>Mangal</vt:lpstr>
      <vt:lpstr>Gill Sans MT</vt:lpstr>
      <vt:lpstr>Open Sans</vt:lpstr>
      <vt:lpstr>Calibri Light</vt:lpstr>
      <vt:lpstr>Arial</vt:lpstr>
      <vt:lpstr>Myriad Pro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The penguin annotator (shiny + RPostgres)</vt:lpstr>
      <vt:lpstr>Step 2: Dynamic Time Warping</vt:lpstr>
      <vt:lpstr>Ultrafast Dynamic Time Warping to the rescue!</vt:lpstr>
      <vt:lpstr>PowerPoint Presentation</vt:lpstr>
      <vt:lpstr>PowerPoint Presentation</vt:lpstr>
      <vt:lpstr>PowerPoint Presentation</vt:lpstr>
      <vt:lpstr>Workflow overview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Boersch-Supan</dc:creator>
  <cp:lastModifiedBy>Philipp Boersch-Supan</cp:lastModifiedBy>
  <cp:revision>37</cp:revision>
  <dcterms:created xsi:type="dcterms:W3CDTF">2018-06-22T10:47:31Z</dcterms:created>
  <dcterms:modified xsi:type="dcterms:W3CDTF">2018-07-01T15:46:46Z</dcterms:modified>
</cp:coreProperties>
</file>